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48A87A34-81AB-432B-8DAE-1953F412C126}" type="datetimeFigureOut">
              <a:rPr lang="en-US" dirty="0"/>
              <a:t>5/10/2025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48A87A34-81AB-432B-8DAE-1953F412C126}" type="datetimeFigureOut">
              <a:rPr lang="en-US" dirty="0"/>
              <a:t>5/10/2025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48A87A34-81AB-432B-8DAE-1953F412C126}" type="datetimeFigureOut">
              <a:rPr lang="en-US" dirty="0"/>
              <a:t>5/10/2025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48A87A34-81AB-432B-8DAE-1953F412C126}" type="datetimeFigureOut">
              <a:rPr lang="en-US" dirty="0"/>
              <a:t>5/10/2025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it-IT" b="1" dirty="0"/>
              <a:t>Yapay Zeka </a:t>
            </a:r>
            <a:r>
              <a:rPr lang="tr-TR" b="1" dirty="0" smtClean="0"/>
              <a:t>i</a:t>
            </a:r>
            <a:r>
              <a:rPr lang="it-IT" b="1" dirty="0" smtClean="0"/>
              <a:t>le F</a:t>
            </a:r>
            <a:r>
              <a:rPr lang="tr-TR" b="1" dirty="0" smtClean="0"/>
              <a:t>i</a:t>
            </a:r>
            <a:r>
              <a:rPr lang="it-IT" b="1" dirty="0" smtClean="0"/>
              <a:t>lm </a:t>
            </a:r>
            <a:r>
              <a:rPr lang="it-IT" b="1" dirty="0"/>
              <a:t>Tema </a:t>
            </a:r>
            <a:r>
              <a:rPr lang="it-IT" b="1" dirty="0" smtClean="0"/>
              <a:t>Anal</a:t>
            </a:r>
            <a:r>
              <a:rPr lang="tr-TR" b="1" dirty="0" smtClean="0"/>
              <a:t>izi </a:t>
            </a:r>
            <a:r>
              <a:rPr lang="tr-TR" b="1" dirty="0"/>
              <a:t>🚀</a:t>
            </a:r>
            <a:r>
              <a:rPr lang="tr-TR" dirty="0"/>
              <a:t> </a:t>
            </a:r>
            <a:endParaRPr lang="tr-TR" dirty="0"/>
          </a:p>
        </p:txBody>
      </p:sp>
      <p:sp>
        <p:nvSpPr>
          <p:cNvPr id="3" name="Alt Başlık 2"/>
          <p:cNvSpPr>
            <a:spLocks noGrp="1"/>
          </p:cNvSpPr>
          <p:nvPr>
            <p:ph type="subTitle" idx="1"/>
          </p:nvPr>
        </p:nvSpPr>
        <p:spPr/>
        <p:txBody>
          <a:bodyPr/>
          <a:lstStyle/>
          <a:p>
            <a:r>
              <a:rPr lang="tr-TR" dirty="0" smtClean="0"/>
              <a:t>Melek Gezer</a:t>
            </a:r>
          </a:p>
          <a:p>
            <a:r>
              <a:rPr lang="tr-TR" dirty="0" smtClean="0"/>
              <a:t>02210224037</a:t>
            </a:r>
            <a:endParaRPr lang="tr-TR" dirty="0"/>
          </a:p>
        </p:txBody>
      </p:sp>
    </p:spTree>
    <p:extLst>
      <p:ext uri="{BB962C8B-B14F-4D97-AF65-F5344CB8AC3E}">
        <p14:creationId xmlns:p14="http://schemas.microsoft.com/office/powerpoint/2010/main" val="138002291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0957" y="1723292"/>
            <a:ext cx="3631112" cy="4067908"/>
          </a:xfrm>
        </p:spPr>
      </p:pic>
      <p:sp>
        <p:nvSpPr>
          <p:cNvPr id="4" name="Metin Yer Tutucusu 3"/>
          <p:cNvSpPr>
            <a:spLocks noGrp="1"/>
          </p:cNvSpPr>
          <p:nvPr>
            <p:ph type="body" sz="half" idx="2"/>
          </p:nvPr>
        </p:nvSpPr>
        <p:spPr/>
        <p:txBody>
          <a:bodyPr/>
          <a:lstStyle/>
          <a:p>
            <a:r>
              <a:rPr lang="tr-TR" b="1" dirty="0"/>
              <a:t>7. Etiket Ekleme</a:t>
            </a:r>
          </a:p>
          <a:p>
            <a:r>
              <a:rPr lang="tr-TR" sz="1400" b="1" dirty="0" err="1"/>
              <a:t>add_labels_to_dataframe</a:t>
            </a:r>
            <a:r>
              <a:rPr lang="tr-TR" sz="1400" b="1" dirty="0"/>
              <a:t>(): </a:t>
            </a:r>
            <a:r>
              <a:rPr lang="tr-TR" sz="1400" dirty="0"/>
              <a:t>Önceden tanımlanmış film etiketlerini (örneğin "</a:t>
            </a:r>
            <a:r>
              <a:rPr lang="tr-TR" sz="1400" dirty="0" err="1"/>
              <a:t>Titanic</a:t>
            </a:r>
            <a:r>
              <a:rPr lang="tr-TR" sz="1400" dirty="0"/>
              <a:t>=romantik") veriye ekler.</a:t>
            </a:r>
          </a:p>
        </p:txBody>
      </p:sp>
    </p:spTree>
    <p:extLst>
      <p:ext uri="{BB962C8B-B14F-4D97-AF65-F5344CB8AC3E}">
        <p14:creationId xmlns:p14="http://schemas.microsoft.com/office/powerpoint/2010/main" val="121200144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858775"/>
            <a:ext cx="5165969" cy="2665788"/>
          </a:xfrm>
        </p:spPr>
      </p:pic>
      <p:sp>
        <p:nvSpPr>
          <p:cNvPr id="4" name="Metin Yer Tutucusu 3"/>
          <p:cNvSpPr>
            <a:spLocks noGrp="1"/>
          </p:cNvSpPr>
          <p:nvPr>
            <p:ph type="body" sz="half" idx="2"/>
          </p:nvPr>
        </p:nvSpPr>
        <p:spPr/>
        <p:txBody>
          <a:bodyPr/>
          <a:lstStyle/>
          <a:p>
            <a:r>
              <a:rPr lang="tr-TR" b="1" dirty="0"/>
              <a:t>8. Kelime Frekans Analizi</a:t>
            </a:r>
          </a:p>
          <a:p>
            <a:r>
              <a:rPr lang="tr-TR" sz="1400" b="1" dirty="0" err="1"/>
              <a:t>analyze_term_frequencies</a:t>
            </a:r>
            <a:r>
              <a:rPr lang="tr-TR" sz="1400" b="1" dirty="0"/>
              <a:t>(): </a:t>
            </a:r>
            <a:r>
              <a:rPr lang="tr-TR" sz="1400" dirty="0"/>
              <a:t>Her film türü için en sık kullanılan 20 kelimeyi sayar.</a:t>
            </a:r>
          </a:p>
        </p:txBody>
      </p:sp>
    </p:spTree>
    <p:extLst>
      <p:ext uri="{BB962C8B-B14F-4D97-AF65-F5344CB8AC3E}">
        <p14:creationId xmlns:p14="http://schemas.microsoft.com/office/powerpoint/2010/main" val="241223002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7408" y="1894609"/>
            <a:ext cx="5891213" cy="3473351"/>
          </a:xfrm>
        </p:spPr>
      </p:pic>
      <p:sp>
        <p:nvSpPr>
          <p:cNvPr id="4" name="Metin Yer Tutucusu 3"/>
          <p:cNvSpPr>
            <a:spLocks noGrp="1"/>
          </p:cNvSpPr>
          <p:nvPr>
            <p:ph type="body" sz="half" idx="2"/>
          </p:nvPr>
        </p:nvSpPr>
        <p:spPr/>
        <p:txBody>
          <a:bodyPr/>
          <a:lstStyle/>
          <a:p>
            <a:r>
              <a:rPr lang="tr-TR" b="1" dirty="0"/>
              <a:t>9. Çıktı Oluşturma</a:t>
            </a:r>
          </a:p>
          <a:p>
            <a:pPr marL="285750" indent="-285750">
              <a:buFont typeface="Arial" panose="020B0604020202020204" pitchFamily="34" charset="0"/>
              <a:buChar char="•"/>
            </a:pPr>
            <a:r>
              <a:rPr lang="tr-TR" dirty="0"/>
              <a:t>İşlenmiş veriyi CSV olarak kaydeder</a:t>
            </a:r>
          </a:p>
          <a:p>
            <a:pPr marL="285750" indent="-285750">
              <a:buFont typeface="Arial" panose="020B0604020202020204" pitchFamily="34" charset="0"/>
              <a:buChar char="•"/>
            </a:pPr>
            <a:r>
              <a:rPr lang="tr-TR" dirty="0"/>
              <a:t>Tür bazlı kelime analizini </a:t>
            </a:r>
            <a:r>
              <a:rPr lang="tr-TR" dirty="0" err="1"/>
              <a:t>txt</a:t>
            </a:r>
            <a:r>
              <a:rPr lang="tr-TR" dirty="0"/>
              <a:t> dosyasına yazar</a:t>
            </a:r>
          </a:p>
        </p:txBody>
      </p:sp>
    </p:spTree>
    <p:extLst>
      <p:ext uri="{BB962C8B-B14F-4D97-AF65-F5344CB8AC3E}">
        <p14:creationId xmlns:p14="http://schemas.microsoft.com/office/powerpoint/2010/main" val="127821594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smtClean="0"/>
              <a:t>Model Eğitim süreci</a:t>
            </a:r>
            <a:endParaRPr lang="tr-TR" sz="2000" b="1"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3255" y="1919380"/>
            <a:ext cx="4620846" cy="1524670"/>
          </a:xfrm>
        </p:spPr>
      </p:pic>
      <p:sp>
        <p:nvSpPr>
          <p:cNvPr id="4" name="Metin Yer Tutucusu 3"/>
          <p:cNvSpPr>
            <a:spLocks noGrp="1"/>
          </p:cNvSpPr>
          <p:nvPr>
            <p:ph type="body" sz="half" idx="2"/>
          </p:nvPr>
        </p:nvSpPr>
        <p:spPr/>
        <p:txBody>
          <a:bodyPr>
            <a:normAutofit fontScale="92500" lnSpcReduction="20000"/>
          </a:bodyPr>
          <a:lstStyle/>
          <a:p>
            <a:r>
              <a:rPr lang="tr-TR" b="1" dirty="0"/>
              <a:t>1. Veri Hazırlığı ve Ön İşleme</a:t>
            </a:r>
          </a:p>
          <a:p>
            <a:pPr marL="285750" indent="-285750">
              <a:buFont typeface="Arial" panose="020B0604020202020204" pitchFamily="34" charset="0"/>
              <a:buChar char="•"/>
            </a:pPr>
            <a:r>
              <a:rPr lang="tr-TR" b="1" dirty="0"/>
              <a:t>Veri Yükleme</a:t>
            </a:r>
            <a:r>
              <a:rPr lang="tr-TR" b="1" dirty="0" smtClean="0"/>
              <a:t>:</a:t>
            </a:r>
            <a:endParaRPr lang="tr-TR" b="1" dirty="0"/>
          </a:p>
          <a:p>
            <a:r>
              <a:rPr lang="tr-TR" dirty="0"/>
              <a:t>Önceden işlenmiş CSV dosyası yüklenir (tum_filmler_etiketli_stemmed.csv</a:t>
            </a:r>
            <a:r>
              <a:rPr lang="tr-TR" dirty="0" smtClean="0"/>
              <a:t>).</a:t>
            </a:r>
            <a:endParaRPr lang="tr-TR" dirty="0"/>
          </a:p>
          <a:p>
            <a:r>
              <a:rPr lang="tr-TR" dirty="0"/>
              <a:t>Boş cümleler filtrelenir</a:t>
            </a:r>
            <a:r>
              <a:rPr lang="tr-TR" dirty="0" smtClean="0"/>
              <a:t>.</a:t>
            </a:r>
            <a:endParaRPr lang="tr-TR" dirty="0"/>
          </a:p>
          <a:p>
            <a:pPr marL="285750" indent="-285750">
              <a:buFont typeface="Arial" panose="020B0604020202020204" pitchFamily="34" charset="0"/>
              <a:buChar char="•"/>
            </a:pPr>
            <a:r>
              <a:rPr lang="tr-TR" b="1" dirty="0"/>
              <a:t>Metin Temizleme</a:t>
            </a:r>
            <a:r>
              <a:rPr lang="tr-TR" b="1" dirty="0" smtClean="0"/>
              <a:t>:</a:t>
            </a:r>
            <a:endParaRPr lang="tr-TR" b="1" dirty="0"/>
          </a:p>
          <a:p>
            <a:r>
              <a:rPr lang="tr-TR" dirty="0"/>
              <a:t>Küçük harfe dönüştürme</a:t>
            </a:r>
            <a:r>
              <a:rPr lang="tr-TR" dirty="0" smtClean="0"/>
              <a:t>.</a:t>
            </a:r>
            <a:endParaRPr lang="tr-TR" dirty="0"/>
          </a:p>
          <a:p>
            <a:r>
              <a:rPr lang="tr-TR" dirty="0"/>
              <a:t>Özel karakterlerin ve fazla boşlukların kaldırılması</a:t>
            </a:r>
            <a:r>
              <a:rPr lang="tr-TR" dirty="0" smtClean="0"/>
              <a:t>.</a:t>
            </a:r>
            <a:endParaRPr lang="tr-TR" dirty="0"/>
          </a:p>
          <a:p>
            <a:r>
              <a:rPr lang="tr-TR" dirty="0"/>
              <a:t>Zemberek NLP ile Türkçe kök bulma (</a:t>
            </a:r>
            <a:r>
              <a:rPr lang="tr-TR" dirty="0" err="1"/>
              <a:t>stemming</a:t>
            </a:r>
            <a:r>
              <a:rPr lang="tr-TR" dirty="0"/>
              <a:t>) ve </a:t>
            </a:r>
            <a:r>
              <a:rPr lang="tr-TR" dirty="0" err="1"/>
              <a:t>stopword'lerin</a:t>
            </a:r>
            <a:r>
              <a:rPr lang="tr-TR" dirty="0"/>
              <a:t> çıkarılması.</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256" y="3593520"/>
            <a:ext cx="4620846" cy="2121480"/>
          </a:xfrm>
          <a:prstGeom prst="rect">
            <a:avLst/>
          </a:prstGeom>
        </p:spPr>
      </p:pic>
    </p:spTree>
    <p:extLst>
      <p:ext uri="{BB962C8B-B14F-4D97-AF65-F5344CB8AC3E}">
        <p14:creationId xmlns:p14="http://schemas.microsoft.com/office/powerpoint/2010/main" val="367131373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Model Eğitim süreci</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9158" y="1802423"/>
            <a:ext cx="5185765" cy="3988777"/>
          </a:xfrm>
        </p:spPr>
      </p:pic>
      <p:sp>
        <p:nvSpPr>
          <p:cNvPr id="4" name="Metin Yer Tutucusu 3"/>
          <p:cNvSpPr>
            <a:spLocks noGrp="1"/>
          </p:cNvSpPr>
          <p:nvPr>
            <p:ph type="body" sz="half" idx="2"/>
          </p:nvPr>
        </p:nvSpPr>
        <p:spPr/>
        <p:txBody>
          <a:bodyPr>
            <a:normAutofit/>
          </a:bodyPr>
          <a:lstStyle/>
          <a:p>
            <a:r>
              <a:rPr lang="tr-TR" b="1" dirty="0"/>
              <a:t>2. Veri Zenginleştirme (</a:t>
            </a:r>
            <a:r>
              <a:rPr lang="tr-TR" b="1" dirty="0" err="1"/>
              <a:t>Chunking</a:t>
            </a:r>
            <a:r>
              <a:rPr lang="tr-TR" b="1" dirty="0"/>
              <a:t>)</a:t>
            </a:r>
          </a:p>
          <a:p>
            <a:r>
              <a:rPr lang="tr-TR" b="1" dirty="0"/>
              <a:t>Akıllı </a:t>
            </a:r>
            <a:r>
              <a:rPr lang="tr-TR" b="1" dirty="0" err="1"/>
              <a:t>Chunklama</a:t>
            </a:r>
            <a:r>
              <a:rPr lang="tr-TR" b="1" dirty="0" smtClean="0"/>
              <a:t>:</a:t>
            </a:r>
            <a:endParaRPr lang="tr-TR" b="1" dirty="0"/>
          </a:p>
          <a:p>
            <a:pPr marL="285750" indent="-285750">
              <a:buFont typeface="Arial" panose="020B0604020202020204" pitchFamily="34" charset="0"/>
              <a:buChar char="•"/>
            </a:pPr>
            <a:r>
              <a:rPr lang="tr-TR" dirty="0"/>
              <a:t>25 cümlelik sabit boyutlu "</a:t>
            </a:r>
            <a:r>
              <a:rPr lang="tr-TR" dirty="0" err="1"/>
              <a:t>chunk"lar</a:t>
            </a:r>
            <a:r>
              <a:rPr lang="tr-TR" dirty="0"/>
              <a:t> oluşturulur</a:t>
            </a:r>
            <a:r>
              <a:rPr lang="tr-TR" dirty="0" smtClean="0"/>
              <a:t>.</a:t>
            </a:r>
            <a:endParaRPr lang="tr-TR" dirty="0"/>
          </a:p>
          <a:p>
            <a:pPr marL="285750" indent="-285750">
              <a:buFont typeface="Arial" panose="020B0604020202020204" pitchFamily="34" charset="0"/>
              <a:buChar char="•"/>
            </a:pPr>
            <a:r>
              <a:rPr lang="tr-TR" dirty="0"/>
              <a:t>12 cümle </a:t>
            </a:r>
            <a:r>
              <a:rPr lang="tr-TR" dirty="0" err="1"/>
              <a:t>stride</a:t>
            </a:r>
            <a:r>
              <a:rPr lang="tr-TR" dirty="0"/>
              <a:t> ile </a:t>
            </a:r>
            <a:r>
              <a:rPr lang="tr-TR" dirty="0" err="1"/>
              <a:t>overlap</a:t>
            </a:r>
            <a:r>
              <a:rPr lang="tr-TR" dirty="0"/>
              <a:t> sağlanarak veri çeşitliliği artırılır</a:t>
            </a:r>
            <a:r>
              <a:rPr lang="tr-TR" dirty="0" smtClean="0"/>
              <a:t>.</a:t>
            </a:r>
            <a:endParaRPr lang="tr-TR" dirty="0"/>
          </a:p>
          <a:p>
            <a:pPr marL="285750" indent="-285750">
              <a:buFont typeface="Arial" panose="020B0604020202020204" pitchFamily="34" charset="0"/>
              <a:buChar char="•"/>
            </a:pPr>
            <a:r>
              <a:rPr lang="tr-TR" dirty="0"/>
              <a:t>Her </a:t>
            </a:r>
            <a:r>
              <a:rPr lang="tr-TR" dirty="0" err="1"/>
              <a:t>chunk</a:t>
            </a:r>
            <a:r>
              <a:rPr lang="tr-TR" dirty="0"/>
              <a:t> için dominant etiket belirlenir (%70 </a:t>
            </a:r>
            <a:r>
              <a:rPr lang="tr-TR" dirty="0" err="1"/>
              <a:t>threshold</a:t>
            </a:r>
            <a:r>
              <a:rPr lang="tr-TR" dirty="0"/>
              <a:t> ile).</a:t>
            </a:r>
          </a:p>
        </p:txBody>
      </p:sp>
    </p:spTree>
    <p:extLst>
      <p:ext uri="{BB962C8B-B14F-4D97-AF65-F5344CB8AC3E}">
        <p14:creationId xmlns:p14="http://schemas.microsoft.com/office/powerpoint/2010/main" val="186363489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1600" b="1" dirty="0"/>
              <a:t>Model Eğitim süreci</a:t>
            </a:r>
            <a:endParaRPr lang="tr-TR" sz="16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7409" y="1855297"/>
            <a:ext cx="5605584" cy="3050811"/>
          </a:xfrm>
        </p:spPr>
      </p:pic>
      <p:sp>
        <p:nvSpPr>
          <p:cNvPr id="4" name="Metin Yer Tutucusu 3"/>
          <p:cNvSpPr>
            <a:spLocks noGrp="1"/>
          </p:cNvSpPr>
          <p:nvPr>
            <p:ph type="body" sz="half" idx="2"/>
          </p:nvPr>
        </p:nvSpPr>
        <p:spPr/>
        <p:txBody>
          <a:bodyPr/>
          <a:lstStyle/>
          <a:p>
            <a:r>
              <a:rPr lang="tr-TR" b="1" dirty="0"/>
              <a:t>3. Veri Bölünmesi</a:t>
            </a:r>
          </a:p>
          <a:p>
            <a:r>
              <a:rPr lang="tr-TR" b="1" dirty="0" err="1"/>
              <a:t>Stratified</a:t>
            </a:r>
            <a:r>
              <a:rPr lang="tr-TR" b="1" dirty="0"/>
              <a:t> </a:t>
            </a:r>
            <a:r>
              <a:rPr lang="tr-TR" b="1" dirty="0" err="1"/>
              <a:t>Split</a:t>
            </a:r>
            <a:r>
              <a:rPr lang="tr-TR" b="1" dirty="0" smtClean="0"/>
              <a:t>:</a:t>
            </a:r>
            <a:endParaRPr lang="tr-TR" b="1" dirty="0"/>
          </a:p>
          <a:p>
            <a:pPr marL="285750" indent="-285750">
              <a:buFont typeface="Arial" panose="020B0604020202020204" pitchFamily="34" charset="0"/>
              <a:buChar char="•"/>
            </a:pPr>
            <a:r>
              <a:rPr lang="tr-TR" dirty="0"/>
              <a:t>Veri, sınıf dağılımını koruyarak %80 eğitim/%20 test olarak ayrılır</a:t>
            </a:r>
            <a:r>
              <a:rPr lang="tr-TR" dirty="0" smtClean="0"/>
              <a:t>.</a:t>
            </a:r>
            <a:endParaRPr lang="tr-TR" dirty="0"/>
          </a:p>
          <a:p>
            <a:pPr marL="285750" indent="-285750">
              <a:buFont typeface="Arial" panose="020B0604020202020204" pitchFamily="34" charset="0"/>
              <a:buChar char="•"/>
            </a:pPr>
            <a:r>
              <a:rPr lang="tr-TR" dirty="0"/>
              <a:t>5 katlı çapraz doğrulama (</a:t>
            </a:r>
            <a:r>
              <a:rPr lang="tr-TR" dirty="0" err="1"/>
              <a:t>StratifiedKFold</a:t>
            </a:r>
            <a:r>
              <a:rPr lang="tr-TR" dirty="0"/>
              <a:t>) için hazırlık.</a:t>
            </a:r>
          </a:p>
        </p:txBody>
      </p:sp>
    </p:spTree>
    <p:extLst>
      <p:ext uri="{BB962C8B-B14F-4D97-AF65-F5344CB8AC3E}">
        <p14:creationId xmlns:p14="http://schemas.microsoft.com/office/powerpoint/2010/main" val="388000065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Model Eğitim süreci</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329990"/>
            <a:ext cx="5891213" cy="3723358"/>
          </a:xfrm>
        </p:spPr>
      </p:pic>
      <p:sp>
        <p:nvSpPr>
          <p:cNvPr id="4" name="Metin Yer Tutucusu 3"/>
          <p:cNvSpPr>
            <a:spLocks noGrp="1"/>
          </p:cNvSpPr>
          <p:nvPr>
            <p:ph type="body" sz="half" idx="2"/>
          </p:nvPr>
        </p:nvSpPr>
        <p:spPr/>
        <p:txBody>
          <a:bodyPr/>
          <a:lstStyle/>
          <a:p>
            <a:r>
              <a:rPr lang="tr-TR" dirty="0"/>
              <a:t>4. </a:t>
            </a:r>
            <a:r>
              <a:rPr lang="tr-TR" b="1" dirty="0"/>
              <a:t>Model </a:t>
            </a:r>
            <a:r>
              <a:rPr lang="tr-TR" b="1" dirty="0" err="1"/>
              <a:t>Pipeline'ı</a:t>
            </a:r>
            <a:endParaRPr lang="tr-TR" dirty="0"/>
          </a:p>
        </p:txBody>
      </p:sp>
    </p:spTree>
    <p:extLst>
      <p:ext uri="{BB962C8B-B14F-4D97-AF65-F5344CB8AC3E}">
        <p14:creationId xmlns:p14="http://schemas.microsoft.com/office/powerpoint/2010/main" val="299497795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Model Eğitim süreci</a:t>
            </a:r>
            <a:endParaRPr lang="tr-TR" sz="2000"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4855" y="1962772"/>
            <a:ext cx="5753903" cy="2457793"/>
          </a:xfrm>
        </p:spPr>
      </p:pic>
      <p:sp>
        <p:nvSpPr>
          <p:cNvPr id="4" name="Metin Yer Tutucusu 3"/>
          <p:cNvSpPr>
            <a:spLocks noGrp="1"/>
          </p:cNvSpPr>
          <p:nvPr>
            <p:ph type="body" sz="half" idx="2"/>
          </p:nvPr>
        </p:nvSpPr>
        <p:spPr/>
        <p:txBody>
          <a:bodyPr/>
          <a:lstStyle/>
          <a:p>
            <a:r>
              <a:rPr lang="tr-TR" b="1" dirty="0"/>
              <a:t>5. </a:t>
            </a:r>
            <a:r>
              <a:rPr lang="tr-TR" b="1" dirty="0" err="1"/>
              <a:t>Hiperparametre</a:t>
            </a:r>
            <a:r>
              <a:rPr lang="tr-TR" b="1" dirty="0"/>
              <a:t> Optimizasyonu</a:t>
            </a:r>
          </a:p>
          <a:p>
            <a:r>
              <a:rPr lang="tr-TR" b="1" dirty="0" err="1"/>
              <a:t>Grid</a:t>
            </a:r>
            <a:r>
              <a:rPr lang="tr-TR" b="1" dirty="0"/>
              <a:t> </a:t>
            </a:r>
            <a:r>
              <a:rPr lang="tr-TR" b="1" dirty="0" err="1"/>
              <a:t>Search</a:t>
            </a:r>
            <a:r>
              <a:rPr lang="tr-TR" b="1" dirty="0"/>
              <a:t> ile</a:t>
            </a:r>
            <a:r>
              <a:rPr lang="tr-TR" b="1" dirty="0" smtClean="0"/>
              <a:t>:</a:t>
            </a:r>
            <a:endParaRPr lang="tr-TR" b="1" dirty="0"/>
          </a:p>
          <a:p>
            <a:pPr marL="285750" indent="-285750">
              <a:buFont typeface="Arial" panose="020B0604020202020204" pitchFamily="34" charset="0"/>
              <a:buChar char="•"/>
            </a:pPr>
            <a:r>
              <a:rPr lang="tr-TR" dirty="0" err="1"/>
              <a:t>max_features</a:t>
            </a:r>
            <a:r>
              <a:rPr lang="tr-TR" dirty="0"/>
              <a:t>: [4500, 5000, 5500</a:t>
            </a:r>
            <a:r>
              <a:rPr lang="tr-TR" dirty="0" smtClean="0"/>
              <a:t>]</a:t>
            </a:r>
            <a:endParaRPr lang="tr-TR" dirty="0"/>
          </a:p>
          <a:p>
            <a:pPr marL="285750" indent="-285750">
              <a:buFont typeface="Arial" panose="020B0604020202020204" pitchFamily="34" charset="0"/>
              <a:buChar char="•"/>
            </a:pPr>
            <a:r>
              <a:rPr lang="tr-TR" dirty="0"/>
              <a:t>C: [0.2, 0.25, 0.3</a:t>
            </a:r>
            <a:r>
              <a:rPr lang="tr-TR" dirty="0" smtClean="0"/>
              <a:t>]</a:t>
            </a:r>
            <a:endParaRPr lang="tr-TR" dirty="0"/>
          </a:p>
          <a:p>
            <a:pPr marL="285750" indent="-285750">
              <a:buFont typeface="Arial" panose="020B0604020202020204" pitchFamily="34" charset="0"/>
              <a:buChar char="•"/>
            </a:pPr>
            <a:r>
              <a:rPr lang="tr-TR" dirty="0"/>
              <a:t>l1_ratio: [0.1, 0.15, 0.2]</a:t>
            </a:r>
          </a:p>
        </p:txBody>
      </p:sp>
    </p:spTree>
    <p:extLst>
      <p:ext uri="{BB962C8B-B14F-4D97-AF65-F5344CB8AC3E}">
        <p14:creationId xmlns:p14="http://schemas.microsoft.com/office/powerpoint/2010/main" val="136847614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Model Eğitim süreci</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2742" y="1701700"/>
            <a:ext cx="5891213" cy="4089500"/>
          </a:xfrm>
        </p:spPr>
      </p:pic>
      <p:sp>
        <p:nvSpPr>
          <p:cNvPr id="4" name="Metin Yer Tutucusu 3"/>
          <p:cNvSpPr>
            <a:spLocks noGrp="1"/>
          </p:cNvSpPr>
          <p:nvPr>
            <p:ph type="body" sz="half" idx="2"/>
          </p:nvPr>
        </p:nvSpPr>
        <p:spPr/>
        <p:txBody>
          <a:bodyPr/>
          <a:lstStyle/>
          <a:p>
            <a:r>
              <a:rPr lang="tr-TR" dirty="0"/>
              <a:t>6. </a:t>
            </a:r>
            <a:r>
              <a:rPr lang="tr-TR" b="1" dirty="0"/>
              <a:t>Eğitim ve Değerlendirme</a:t>
            </a:r>
            <a:endParaRPr lang="tr-TR" dirty="0"/>
          </a:p>
          <a:p>
            <a:r>
              <a:rPr lang="tr-TR" b="1" dirty="0"/>
              <a:t>Cross-</a:t>
            </a:r>
            <a:r>
              <a:rPr lang="tr-TR" b="1" dirty="0" err="1"/>
              <a:t>Validation</a:t>
            </a:r>
            <a:r>
              <a:rPr lang="tr-TR" dirty="0"/>
              <a:t>:</a:t>
            </a:r>
          </a:p>
          <a:p>
            <a:pPr marL="742950" lvl="1" indent="-285750">
              <a:buFont typeface="Arial" panose="020B0604020202020204" pitchFamily="34" charset="0"/>
              <a:buChar char="•"/>
            </a:pPr>
            <a:r>
              <a:rPr lang="tr-TR" dirty="0"/>
              <a:t>5 katlı çapraz doğrulama ile en iyi parametreler seçilir.</a:t>
            </a:r>
          </a:p>
          <a:p>
            <a:r>
              <a:rPr lang="tr-TR" b="1" dirty="0"/>
              <a:t>Performans Metrikleri</a:t>
            </a:r>
            <a:r>
              <a:rPr lang="tr-TR" dirty="0"/>
              <a:t>:</a:t>
            </a:r>
          </a:p>
          <a:p>
            <a:pPr marL="742950" lvl="1" indent="-285750">
              <a:buFont typeface="Arial" panose="020B0604020202020204" pitchFamily="34" charset="0"/>
              <a:buChar char="•"/>
            </a:pPr>
            <a:r>
              <a:rPr lang="tr-TR" b="1" dirty="0"/>
              <a:t>Eğitim Doğruluğu</a:t>
            </a:r>
            <a:r>
              <a:rPr lang="tr-TR" dirty="0"/>
              <a:t>: %95.84</a:t>
            </a:r>
          </a:p>
          <a:p>
            <a:pPr marL="742950" lvl="1" indent="-285750">
              <a:buFont typeface="Arial" panose="020B0604020202020204" pitchFamily="34" charset="0"/>
              <a:buChar char="•"/>
            </a:pPr>
            <a:r>
              <a:rPr lang="tr-TR" b="1" dirty="0"/>
              <a:t>Test Doğruluğu</a:t>
            </a:r>
            <a:r>
              <a:rPr lang="tr-TR" dirty="0"/>
              <a:t>: %92.21</a:t>
            </a:r>
          </a:p>
          <a:p>
            <a:pPr marL="742950" lvl="1" indent="-285750">
              <a:buFont typeface="Arial" panose="020B0604020202020204" pitchFamily="34" charset="0"/>
              <a:buChar char="•"/>
            </a:pPr>
            <a:r>
              <a:rPr lang="tr-TR" b="1" dirty="0"/>
              <a:t>F1-Skor</a:t>
            </a:r>
            <a:r>
              <a:rPr lang="tr-TR" dirty="0"/>
              <a:t>: 0.9221 (</a:t>
            </a:r>
            <a:r>
              <a:rPr lang="tr-TR" dirty="0" err="1"/>
              <a:t>weighted</a:t>
            </a:r>
            <a:r>
              <a:rPr lang="tr-TR" dirty="0"/>
              <a:t>)</a:t>
            </a:r>
          </a:p>
          <a:p>
            <a:pPr marL="742950" lvl="1" indent="-285750">
              <a:buFont typeface="Arial" panose="020B0604020202020204" pitchFamily="34" charset="0"/>
              <a:buChar char="•"/>
            </a:pPr>
            <a:r>
              <a:rPr lang="tr-TR" b="1" dirty="0"/>
              <a:t>Eğitim-Test Farkı</a:t>
            </a:r>
            <a:r>
              <a:rPr lang="tr-TR" dirty="0"/>
              <a:t>: %3.63 → Düşük </a:t>
            </a:r>
            <a:r>
              <a:rPr lang="tr-TR" dirty="0" err="1"/>
              <a:t>overfitting</a:t>
            </a:r>
            <a:r>
              <a:rPr lang="tr-TR" dirty="0"/>
              <a:t> riski</a:t>
            </a:r>
          </a:p>
        </p:txBody>
      </p:sp>
    </p:spTree>
    <p:extLst>
      <p:ext uri="{BB962C8B-B14F-4D97-AF65-F5344CB8AC3E}">
        <p14:creationId xmlns:p14="http://schemas.microsoft.com/office/powerpoint/2010/main" val="304932841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Model Eğitim süreci</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7407" y="1546095"/>
            <a:ext cx="5456116" cy="3291148"/>
          </a:xfrm>
        </p:spPr>
      </p:pic>
      <p:sp>
        <p:nvSpPr>
          <p:cNvPr id="4" name="Metin Yer Tutucusu 3"/>
          <p:cNvSpPr>
            <a:spLocks noGrp="1"/>
          </p:cNvSpPr>
          <p:nvPr>
            <p:ph type="body" sz="half" idx="2"/>
          </p:nvPr>
        </p:nvSpPr>
        <p:spPr/>
        <p:txBody>
          <a:bodyPr/>
          <a:lstStyle/>
          <a:p>
            <a:r>
              <a:rPr lang="tr-TR" dirty="0"/>
              <a:t>7</a:t>
            </a:r>
            <a:r>
              <a:rPr lang="tr-TR" dirty="0" smtClean="0"/>
              <a:t>.</a:t>
            </a:r>
            <a:r>
              <a:rPr lang="tr-TR" dirty="0"/>
              <a:t> </a:t>
            </a:r>
            <a:r>
              <a:rPr lang="tr-TR" b="1" dirty="0"/>
              <a:t>Model Kaydetme</a:t>
            </a:r>
            <a:endParaRPr lang="tr-TR" dirty="0"/>
          </a:p>
        </p:txBody>
      </p:sp>
    </p:spTree>
    <p:extLst>
      <p:ext uri="{BB962C8B-B14F-4D97-AF65-F5344CB8AC3E}">
        <p14:creationId xmlns:p14="http://schemas.microsoft.com/office/powerpoint/2010/main" val="16402185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Giriş</a:t>
            </a:r>
            <a:endParaRPr lang="tr-TR" dirty="0"/>
          </a:p>
        </p:txBody>
      </p:sp>
      <p:sp>
        <p:nvSpPr>
          <p:cNvPr id="3" name="İçerik Yer Tutucusu 2"/>
          <p:cNvSpPr>
            <a:spLocks noGrp="1"/>
          </p:cNvSpPr>
          <p:nvPr>
            <p:ph idx="1"/>
          </p:nvPr>
        </p:nvSpPr>
        <p:spPr/>
        <p:txBody>
          <a:bodyPr/>
          <a:lstStyle/>
          <a:p>
            <a:r>
              <a:rPr lang="tr-TR" dirty="0"/>
              <a:t>Bu proje, film altyazılarını analiz ederek içerdikleri temaları otomatik olarak belirlemek için geliştirildi. Bir filmin altyazı dosyasını yüklediğinizde, sistem aksiyon, dram, romantik, bilim kurgu gibi temaların filminizdeki dağılımını yüzdelik olarak gösterir. Amacımız, filmlerin tematik yapısını veriye dayalı şekilde ortaya çıkarmak ve izleyicilere içerikler hakkında yeni bir bakış açısı sunmak. 🎥</a:t>
            </a:r>
            <a:endParaRPr lang="tr-TR" dirty="0"/>
          </a:p>
        </p:txBody>
      </p:sp>
    </p:spTree>
    <p:extLst>
      <p:ext uri="{BB962C8B-B14F-4D97-AF65-F5344CB8AC3E}">
        <p14:creationId xmlns:p14="http://schemas.microsoft.com/office/powerpoint/2010/main" val="28052830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Proje </a:t>
            </a:r>
            <a:r>
              <a:rPr lang="tr-TR" dirty="0" err="1" smtClean="0"/>
              <a:t>arayüzü</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690" y="2214319"/>
            <a:ext cx="7738797" cy="3541712"/>
          </a:xfrm>
        </p:spPr>
      </p:pic>
    </p:spTree>
    <p:extLst>
      <p:ext uri="{BB962C8B-B14F-4D97-AF65-F5344CB8AC3E}">
        <p14:creationId xmlns:p14="http://schemas.microsoft.com/office/powerpoint/2010/main" val="60861807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t>
            </a:r>
            <a:r>
              <a:rPr lang="tr-TR" dirty="0" err="1"/>
              <a:t>arayüzü</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275865"/>
            <a:ext cx="8588400" cy="3541712"/>
          </a:xfrm>
        </p:spPr>
      </p:pic>
    </p:spTree>
    <p:extLst>
      <p:ext uri="{BB962C8B-B14F-4D97-AF65-F5344CB8AC3E}">
        <p14:creationId xmlns:p14="http://schemas.microsoft.com/office/powerpoint/2010/main" val="194713301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t>
            </a:r>
            <a:r>
              <a:rPr lang="tr-TR" dirty="0" err="1"/>
              <a:t>arayüzü</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434127"/>
            <a:ext cx="7252278" cy="3541712"/>
          </a:xfrm>
        </p:spPr>
      </p:pic>
    </p:spTree>
    <p:extLst>
      <p:ext uri="{BB962C8B-B14F-4D97-AF65-F5344CB8AC3E}">
        <p14:creationId xmlns:p14="http://schemas.microsoft.com/office/powerpoint/2010/main" val="301819738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t>
            </a:r>
            <a:r>
              <a:rPr lang="tr-TR" dirty="0" err="1"/>
              <a:t>arayüzü</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5547" y="2372580"/>
            <a:ext cx="6912115" cy="3541712"/>
          </a:xfrm>
        </p:spPr>
      </p:pic>
    </p:spTree>
    <p:extLst>
      <p:ext uri="{BB962C8B-B14F-4D97-AF65-F5344CB8AC3E}">
        <p14:creationId xmlns:p14="http://schemas.microsoft.com/office/powerpoint/2010/main" val="136095156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t>
            </a:r>
            <a:r>
              <a:rPr lang="tr-TR" dirty="0" err="1"/>
              <a:t>arayüzü</a:t>
            </a:r>
            <a:endParaRPr lang="tr-TR"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346203"/>
            <a:ext cx="6724870" cy="3541712"/>
          </a:xfrm>
        </p:spPr>
      </p:pic>
    </p:spTree>
    <p:extLst>
      <p:ext uri="{BB962C8B-B14F-4D97-AF65-F5344CB8AC3E}">
        <p14:creationId xmlns:p14="http://schemas.microsoft.com/office/powerpoint/2010/main" val="1122383590"/>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Proje </a:t>
            </a:r>
            <a:r>
              <a:rPr lang="tr-TR" dirty="0" err="1"/>
              <a:t>arayüzü</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4" y="2249488"/>
            <a:ext cx="7272824" cy="3541712"/>
          </a:xfrm>
        </p:spPr>
      </p:pic>
    </p:spTree>
    <p:extLst>
      <p:ext uri="{BB962C8B-B14F-4D97-AF65-F5344CB8AC3E}">
        <p14:creationId xmlns:p14="http://schemas.microsoft.com/office/powerpoint/2010/main" val="214030165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Metin Ön İşleme (</a:t>
            </a:r>
            <a:r>
              <a:rPr lang="tr-TR" b="1" dirty="0" err="1"/>
              <a:t>Text</a:t>
            </a:r>
            <a:r>
              <a:rPr lang="tr-TR" b="1" dirty="0"/>
              <a:t> </a:t>
            </a:r>
            <a:r>
              <a:rPr lang="tr-TR" b="1" dirty="0" err="1"/>
              <a:t>Preprocessing</a:t>
            </a:r>
            <a:r>
              <a:rPr lang="tr-TR" b="1" dirty="0"/>
              <a:t>) Nedir?</a:t>
            </a:r>
            <a:endParaRPr lang="tr-TR" dirty="0"/>
          </a:p>
        </p:txBody>
      </p:sp>
      <p:sp>
        <p:nvSpPr>
          <p:cNvPr id="3" name="İçerik Yer Tutucusu 2"/>
          <p:cNvSpPr>
            <a:spLocks noGrp="1"/>
          </p:cNvSpPr>
          <p:nvPr>
            <p:ph idx="1"/>
          </p:nvPr>
        </p:nvSpPr>
        <p:spPr>
          <a:xfrm>
            <a:off x="877643" y="2240694"/>
            <a:ext cx="6666157" cy="3541714"/>
          </a:xfrm>
        </p:spPr>
        <p:txBody>
          <a:bodyPr>
            <a:normAutofit fontScale="70000" lnSpcReduction="20000"/>
          </a:bodyPr>
          <a:lstStyle/>
          <a:p>
            <a:r>
              <a:rPr lang="tr-TR" sz="2200" b="1" dirty="0"/>
              <a:t>Metin ön işleme</a:t>
            </a:r>
            <a:r>
              <a:rPr lang="tr-TR" sz="2200" dirty="0"/>
              <a:t>, ham metin verisini makine öğrenmesi modellerinin veya NLP (Doğal Dil İşleme) algoritmalarının analiz edebileceği </a:t>
            </a:r>
            <a:r>
              <a:rPr lang="tr-TR" sz="2200" b="1" dirty="0"/>
              <a:t>standart ve </a:t>
            </a:r>
            <a:r>
              <a:rPr lang="tr-TR" sz="2200" b="1" dirty="0" smtClean="0"/>
              <a:t>yapılandırılmış </a:t>
            </a:r>
            <a:r>
              <a:rPr lang="tr-TR" sz="2200" b="1" dirty="0"/>
              <a:t>bir forma dönüştürme sürecidir</a:t>
            </a:r>
            <a:r>
              <a:rPr lang="tr-TR" sz="2200" dirty="0" smtClean="0"/>
              <a:t>.</a:t>
            </a:r>
          </a:p>
          <a:p>
            <a:r>
              <a:rPr lang="tr-TR" b="1" dirty="0"/>
              <a:t>Neden Gereklidir?</a:t>
            </a:r>
            <a:endParaRPr lang="tr-TR" dirty="0"/>
          </a:p>
          <a:p>
            <a:pPr marL="0" indent="0">
              <a:buNone/>
            </a:pPr>
            <a:r>
              <a:rPr lang="tr-TR" b="1" dirty="0" smtClean="0"/>
              <a:t>    Ham </a:t>
            </a:r>
            <a:r>
              <a:rPr lang="tr-TR" b="1" dirty="0"/>
              <a:t>metin verisi</a:t>
            </a:r>
            <a:r>
              <a:rPr lang="tr-TR" dirty="0"/>
              <a:t> (sosyal medya gönderileri, e-postalar, makaleler vb.) genellikle:</a:t>
            </a:r>
          </a:p>
          <a:p>
            <a:pPr lvl="1"/>
            <a:r>
              <a:rPr lang="tr-TR" dirty="0"/>
              <a:t>Gürültülüdür (</a:t>
            </a:r>
            <a:r>
              <a:rPr lang="tr-TR" dirty="0" err="1"/>
              <a:t>emoji</a:t>
            </a:r>
            <a:r>
              <a:rPr lang="tr-TR" dirty="0"/>
              <a:t>, noktalama, HTML </a:t>
            </a:r>
            <a:r>
              <a:rPr lang="tr-TR" dirty="0" err="1"/>
              <a:t>tagları</a:t>
            </a:r>
            <a:r>
              <a:rPr lang="tr-TR" dirty="0"/>
              <a:t>).</a:t>
            </a:r>
          </a:p>
          <a:p>
            <a:pPr lvl="1"/>
            <a:r>
              <a:rPr lang="tr-TR" dirty="0"/>
              <a:t>Tutarsızdır (büyük/küçük harf, yazım hataları).</a:t>
            </a:r>
          </a:p>
          <a:p>
            <a:pPr lvl="1"/>
            <a:r>
              <a:rPr lang="tr-TR" dirty="0"/>
              <a:t>Anlamsız kelimeler içerir ("ve", "ama" gibi </a:t>
            </a:r>
            <a:r>
              <a:rPr lang="tr-TR" b="1" dirty="0" err="1"/>
              <a:t>stopwords</a:t>
            </a:r>
            <a:r>
              <a:rPr lang="tr-TR" dirty="0"/>
              <a:t>).</a:t>
            </a:r>
          </a:p>
          <a:p>
            <a:pPr marL="0" indent="0">
              <a:buNone/>
            </a:pPr>
            <a:r>
              <a:rPr lang="tr-TR" b="1" dirty="0" smtClean="0"/>
              <a:t>    Model </a:t>
            </a:r>
            <a:r>
              <a:rPr lang="tr-TR" b="1" dirty="0"/>
              <a:t>performansını artırmak</a:t>
            </a:r>
            <a:r>
              <a:rPr lang="tr-TR" dirty="0"/>
              <a:t> ve </a:t>
            </a:r>
            <a:r>
              <a:rPr lang="tr-TR" b="1" dirty="0"/>
              <a:t>anlamsal analizi kolaylaştırmak</a:t>
            </a:r>
            <a:r>
              <a:rPr lang="tr-TR" dirty="0"/>
              <a:t> için bu verinin </a:t>
            </a:r>
            <a:r>
              <a:rPr lang="tr-TR" dirty="0" smtClean="0"/>
              <a:t>           temizlenmesi </a:t>
            </a:r>
            <a:r>
              <a:rPr lang="tr-TR" dirty="0"/>
              <a:t>gerekir.</a:t>
            </a:r>
          </a:p>
          <a:p>
            <a:endParaRPr lang="tr-TR" sz="1600" dirty="0"/>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180" y="1762980"/>
            <a:ext cx="2044069" cy="4760912"/>
          </a:xfrm>
          <a:prstGeom prst="rect">
            <a:avLst/>
          </a:prstGeom>
        </p:spPr>
      </p:pic>
    </p:spTree>
    <p:extLst>
      <p:ext uri="{BB962C8B-B14F-4D97-AF65-F5344CB8AC3E}">
        <p14:creationId xmlns:p14="http://schemas.microsoft.com/office/powerpoint/2010/main" val="325462155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sp>
        <p:nvSpPr>
          <p:cNvPr id="4" name="Metin Yer Tutucusu 3"/>
          <p:cNvSpPr>
            <a:spLocks noGrp="1"/>
          </p:cNvSpPr>
          <p:nvPr>
            <p:ph type="body" sz="half" idx="2"/>
          </p:nvPr>
        </p:nvSpPr>
        <p:spPr/>
        <p:txBody>
          <a:bodyPr>
            <a:normAutofit fontScale="62500" lnSpcReduction="20000"/>
          </a:bodyPr>
          <a:lstStyle/>
          <a:p>
            <a:r>
              <a:rPr lang="tr-TR" sz="2100" b="1" dirty="0"/>
              <a:t>1. </a:t>
            </a:r>
            <a:r>
              <a:rPr lang="tr-TR" sz="2100" b="1" dirty="0" err="1"/>
              <a:t>Lemma</a:t>
            </a:r>
            <a:r>
              <a:rPr lang="tr-TR" sz="2100" b="1" dirty="0"/>
              <a:t> ve Kök Bulma (</a:t>
            </a:r>
            <a:r>
              <a:rPr lang="tr-TR" sz="2100" b="1" dirty="0" err="1"/>
              <a:t>Lemmatization</a:t>
            </a:r>
            <a:r>
              <a:rPr lang="tr-TR" sz="2100" b="1" dirty="0"/>
              <a:t>/</a:t>
            </a:r>
            <a:r>
              <a:rPr lang="tr-TR" sz="2100" b="1" dirty="0" err="1"/>
              <a:t>Stemming</a:t>
            </a:r>
            <a:r>
              <a:rPr lang="tr-TR" sz="2100" b="1" dirty="0"/>
              <a:t>)</a:t>
            </a:r>
          </a:p>
          <a:p>
            <a:r>
              <a:rPr lang="tr-TR" sz="1700" b="1" dirty="0" err="1"/>
              <a:t>get_lemmas</a:t>
            </a:r>
            <a:r>
              <a:rPr lang="tr-TR" sz="1700" b="1" dirty="0"/>
              <a:t>(): </a:t>
            </a:r>
            <a:r>
              <a:rPr lang="tr-TR" sz="1700" dirty="0"/>
              <a:t>Zemberek NLP kütüphanesi kullanılarak bir </a:t>
            </a:r>
            <a:r>
              <a:rPr lang="tr-TR" sz="2000" dirty="0"/>
              <a:t>kelimenin tüm </a:t>
            </a:r>
            <a:r>
              <a:rPr lang="tr-TR" sz="2000" dirty="0" err="1"/>
              <a:t>lemmalarını</a:t>
            </a:r>
            <a:r>
              <a:rPr lang="tr-TR" sz="2000" dirty="0"/>
              <a:t> (dil bilgisi kurallarına uygun köklerini) bulur.</a:t>
            </a:r>
          </a:p>
          <a:p>
            <a:endParaRPr lang="tr-TR" sz="2000" dirty="0"/>
          </a:p>
          <a:p>
            <a:r>
              <a:rPr lang="tr-TR" sz="2000" dirty="0"/>
              <a:t>Örnek: "koşuyorum" → "koş"</a:t>
            </a:r>
          </a:p>
          <a:p>
            <a:endParaRPr lang="tr-TR" sz="2000" dirty="0"/>
          </a:p>
          <a:p>
            <a:r>
              <a:rPr lang="tr-TR" sz="2000" b="1" dirty="0" err="1"/>
              <a:t>get_stem</a:t>
            </a:r>
            <a:r>
              <a:rPr lang="tr-TR" sz="2000" b="1" dirty="0"/>
              <a:t>(): </a:t>
            </a:r>
            <a:r>
              <a:rPr lang="tr-TR" sz="2000" dirty="0"/>
              <a:t>Kelimenin ilk </a:t>
            </a:r>
            <a:r>
              <a:rPr lang="tr-TR" sz="2000" dirty="0" err="1"/>
              <a:t>lemma'sını</a:t>
            </a:r>
            <a:r>
              <a:rPr lang="tr-TR" sz="2000" dirty="0"/>
              <a:t> (en olası kökü) döndürür.</a:t>
            </a:r>
          </a:p>
          <a:p>
            <a:endParaRPr lang="tr-TR" sz="2000" dirty="0"/>
          </a:p>
          <a:p>
            <a:r>
              <a:rPr lang="tr-TR" sz="2000" b="1" dirty="0" err="1"/>
              <a:t>get_stems_batch</a:t>
            </a:r>
            <a:r>
              <a:rPr lang="tr-TR" sz="2000" b="1" dirty="0"/>
              <a:t>(): </a:t>
            </a:r>
            <a:r>
              <a:rPr lang="tr-TR" sz="2000" dirty="0"/>
              <a:t>Performans için toplu kök bulma işlemi yapar.</a:t>
            </a:r>
          </a:p>
        </p:txBody>
      </p:sp>
      <p:pic>
        <p:nvPicPr>
          <p:cNvPr id="7" name="İçerik Yer Tutucus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971" y="1960685"/>
            <a:ext cx="5130800" cy="3053426"/>
          </a:xfrm>
        </p:spPr>
      </p:pic>
    </p:spTree>
    <p:extLst>
      <p:ext uri="{BB962C8B-B14F-4D97-AF65-F5344CB8AC3E}">
        <p14:creationId xmlns:p14="http://schemas.microsoft.com/office/powerpoint/2010/main" val="85380802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2004646"/>
            <a:ext cx="5891213" cy="3545843"/>
          </a:xfrm>
        </p:spPr>
      </p:pic>
      <p:sp>
        <p:nvSpPr>
          <p:cNvPr id="4" name="Metin Yer Tutucusu 3"/>
          <p:cNvSpPr>
            <a:spLocks noGrp="1"/>
          </p:cNvSpPr>
          <p:nvPr>
            <p:ph type="body" sz="half" idx="2"/>
          </p:nvPr>
        </p:nvSpPr>
        <p:spPr/>
        <p:txBody>
          <a:bodyPr>
            <a:normAutofit fontScale="70000" lnSpcReduction="20000"/>
          </a:bodyPr>
          <a:lstStyle/>
          <a:p>
            <a:r>
              <a:rPr lang="tr-TR" sz="1900" b="1" dirty="0"/>
              <a:t>2. SRT Dosya Temizleme</a:t>
            </a:r>
          </a:p>
          <a:p>
            <a:r>
              <a:rPr lang="tr-TR" sz="1800" b="1" dirty="0" err="1"/>
              <a:t>clean_srt_file</a:t>
            </a:r>
            <a:r>
              <a:rPr lang="tr-TR" sz="1800" b="1" dirty="0"/>
              <a:t>(): </a:t>
            </a:r>
            <a:r>
              <a:rPr lang="tr-TR" sz="1800" dirty="0"/>
              <a:t>Altyazı dosyalarından:</a:t>
            </a:r>
          </a:p>
          <a:p>
            <a:endParaRPr lang="tr-TR" sz="1800" dirty="0"/>
          </a:p>
          <a:p>
            <a:pPr marL="285750" indent="-285750">
              <a:buFont typeface="Arial" panose="020B0604020202020204" pitchFamily="34" charset="0"/>
              <a:buChar char="•"/>
            </a:pPr>
            <a:r>
              <a:rPr lang="tr-TR" sz="1800" dirty="0"/>
              <a:t>Zaman damgalarını (00:01:23,000 --&gt; 00:01:25,500)</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a:t>Satır numaralarını</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a:t>Boş satırları temizler.</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a:t>Kırık cümleleri birleştirir.</a:t>
            </a:r>
          </a:p>
        </p:txBody>
      </p:sp>
    </p:spTree>
    <p:extLst>
      <p:ext uri="{BB962C8B-B14F-4D97-AF65-F5344CB8AC3E}">
        <p14:creationId xmlns:p14="http://schemas.microsoft.com/office/powerpoint/2010/main" val="303445500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798706"/>
            <a:ext cx="5891213" cy="2785925"/>
          </a:xfrm>
        </p:spPr>
      </p:pic>
      <p:sp>
        <p:nvSpPr>
          <p:cNvPr id="4" name="Metin Yer Tutucusu 3"/>
          <p:cNvSpPr>
            <a:spLocks noGrp="1"/>
          </p:cNvSpPr>
          <p:nvPr>
            <p:ph type="body" sz="half" idx="2"/>
          </p:nvPr>
        </p:nvSpPr>
        <p:spPr/>
        <p:txBody>
          <a:bodyPr/>
          <a:lstStyle/>
          <a:p>
            <a:r>
              <a:rPr lang="tr-TR" sz="1500" b="1" dirty="0"/>
              <a:t>3. Cümle </a:t>
            </a:r>
            <a:r>
              <a:rPr lang="tr-TR" sz="1500" b="1" dirty="0" err="1"/>
              <a:t>Tokenizasyonu</a:t>
            </a:r>
            <a:endParaRPr lang="tr-TR" sz="1500" b="1" dirty="0"/>
          </a:p>
          <a:p>
            <a:r>
              <a:rPr lang="tr-TR" sz="1400" b="1" dirty="0" err="1"/>
              <a:t>split_into_sentences</a:t>
            </a:r>
            <a:r>
              <a:rPr lang="tr-TR" sz="1400" b="1" dirty="0"/>
              <a:t>(): </a:t>
            </a:r>
            <a:r>
              <a:rPr lang="tr-TR" sz="1400" dirty="0" err="1"/>
              <a:t>NLTK'nın</a:t>
            </a:r>
            <a:r>
              <a:rPr lang="tr-TR" sz="1400" dirty="0"/>
              <a:t> </a:t>
            </a:r>
            <a:r>
              <a:rPr lang="tr-TR" sz="1400" dirty="0" err="1"/>
              <a:t>sent_tokenize</a:t>
            </a:r>
            <a:r>
              <a:rPr lang="tr-TR" sz="1400" dirty="0"/>
              <a:t> fonksiyonuyla metni cümlelere böler.</a:t>
            </a:r>
          </a:p>
          <a:p>
            <a:endParaRPr lang="tr-TR" sz="1400" dirty="0"/>
          </a:p>
          <a:p>
            <a:r>
              <a:rPr lang="tr-TR" sz="1400" dirty="0"/>
              <a:t>Örnek: "Merhaba! Nasılsın?" → ["Merhaba!", "Nasılsın?"]</a:t>
            </a:r>
          </a:p>
        </p:txBody>
      </p:sp>
    </p:spTree>
    <p:extLst>
      <p:ext uri="{BB962C8B-B14F-4D97-AF65-F5344CB8AC3E}">
        <p14:creationId xmlns:p14="http://schemas.microsoft.com/office/powerpoint/2010/main" val="254274649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539" y="1982446"/>
            <a:ext cx="5891213" cy="3385600"/>
          </a:xfrm>
        </p:spPr>
      </p:pic>
      <p:sp>
        <p:nvSpPr>
          <p:cNvPr id="4" name="Metin Yer Tutucusu 3"/>
          <p:cNvSpPr>
            <a:spLocks noGrp="1"/>
          </p:cNvSpPr>
          <p:nvPr>
            <p:ph type="body" sz="half" idx="2"/>
          </p:nvPr>
        </p:nvSpPr>
        <p:spPr/>
        <p:txBody>
          <a:bodyPr>
            <a:normAutofit fontScale="85000" lnSpcReduction="20000"/>
          </a:bodyPr>
          <a:lstStyle/>
          <a:p>
            <a:r>
              <a:rPr lang="tr-TR" sz="2400" b="1" dirty="0"/>
              <a:t>4. Cümle Temizleme</a:t>
            </a:r>
          </a:p>
          <a:p>
            <a:r>
              <a:rPr lang="tr-TR" sz="2200" b="1" dirty="0" err="1"/>
              <a:t>clean_sentence</a:t>
            </a:r>
            <a:r>
              <a:rPr lang="tr-TR" sz="2200" b="1" dirty="0" smtClean="0"/>
              <a:t>():</a:t>
            </a:r>
            <a:endParaRPr lang="tr-TR" sz="2200" dirty="0"/>
          </a:p>
          <a:p>
            <a:pPr marL="342900" indent="-342900">
              <a:buFont typeface="Arial" panose="020B0604020202020204" pitchFamily="34" charset="0"/>
              <a:buChar char="•"/>
            </a:pPr>
            <a:r>
              <a:rPr lang="tr-TR" sz="2000" dirty="0"/>
              <a:t>Köşeli/yuvarlak parantez içindeki notları kaldırır ([kahkaha], (fısıldar</a:t>
            </a:r>
            <a:r>
              <a:rPr lang="tr-TR" sz="2000" dirty="0" smtClean="0"/>
              <a:t>))</a:t>
            </a:r>
            <a:endParaRPr lang="tr-TR" sz="2000" dirty="0"/>
          </a:p>
          <a:p>
            <a:pPr marL="342900" indent="-342900">
              <a:buFont typeface="Arial" panose="020B0604020202020204" pitchFamily="34" charset="0"/>
              <a:buChar char="•"/>
            </a:pPr>
            <a:r>
              <a:rPr lang="tr-TR" sz="2000" dirty="0"/>
              <a:t>HTML </a:t>
            </a:r>
            <a:r>
              <a:rPr lang="tr-TR" sz="2000" dirty="0" err="1"/>
              <a:t>tag'larını</a:t>
            </a:r>
            <a:r>
              <a:rPr lang="tr-TR" sz="2000" dirty="0"/>
              <a:t> siler (&lt;b&gt;, &lt;/i</a:t>
            </a:r>
            <a:r>
              <a:rPr lang="tr-TR" sz="2000" dirty="0" smtClean="0"/>
              <a:t>&gt;)</a:t>
            </a:r>
            <a:endParaRPr lang="tr-TR" sz="2000" dirty="0"/>
          </a:p>
          <a:p>
            <a:pPr marL="342900" indent="-342900">
              <a:buFont typeface="Arial" panose="020B0604020202020204" pitchFamily="34" charset="0"/>
              <a:buChar char="•"/>
            </a:pPr>
            <a:r>
              <a:rPr lang="tr-TR" sz="2000" dirty="0"/>
              <a:t>Noktalama işaretlerini ve özel karakterleri temizler (sadece harf/rakam kalır</a:t>
            </a:r>
            <a:r>
              <a:rPr lang="tr-TR" sz="2000" dirty="0" smtClean="0"/>
              <a:t>)</a:t>
            </a:r>
            <a:endParaRPr lang="tr-TR" sz="2000" dirty="0"/>
          </a:p>
          <a:p>
            <a:pPr marL="342900" indent="-342900">
              <a:buFont typeface="Arial" panose="020B0604020202020204" pitchFamily="34" charset="0"/>
              <a:buChar char="•"/>
            </a:pPr>
            <a:r>
              <a:rPr lang="tr-TR" sz="2000" dirty="0"/>
              <a:t>Küçük harfe </a:t>
            </a:r>
            <a:r>
              <a:rPr lang="tr-TR" sz="2000" dirty="0" smtClean="0"/>
              <a:t>çevirir</a:t>
            </a:r>
            <a:endParaRPr lang="tr-TR" sz="2000" dirty="0"/>
          </a:p>
          <a:p>
            <a:pPr marL="342900" indent="-342900">
              <a:buFont typeface="Arial" panose="020B0604020202020204" pitchFamily="34" charset="0"/>
              <a:buChar char="•"/>
            </a:pPr>
            <a:r>
              <a:rPr lang="tr-TR" sz="2000" dirty="0"/>
              <a:t>Fazla boşlukları </a:t>
            </a:r>
            <a:r>
              <a:rPr lang="tr-TR" sz="2000" dirty="0" err="1"/>
              <a:t>normalize</a:t>
            </a:r>
            <a:r>
              <a:rPr lang="tr-TR" sz="2000" dirty="0"/>
              <a:t> eder</a:t>
            </a:r>
          </a:p>
        </p:txBody>
      </p:sp>
    </p:spTree>
    <p:extLst>
      <p:ext uri="{BB962C8B-B14F-4D97-AF65-F5344CB8AC3E}">
        <p14:creationId xmlns:p14="http://schemas.microsoft.com/office/powerpoint/2010/main" val="241214259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2577" y="1878378"/>
            <a:ext cx="5891213" cy="3593736"/>
          </a:xfrm>
        </p:spPr>
      </p:pic>
      <p:sp>
        <p:nvSpPr>
          <p:cNvPr id="4" name="Metin Yer Tutucusu 3"/>
          <p:cNvSpPr>
            <a:spLocks noGrp="1"/>
          </p:cNvSpPr>
          <p:nvPr>
            <p:ph type="body" sz="half" idx="2"/>
          </p:nvPr>
        </p:nvSpPr>
        <p:spPr/>
        <p:txBody>
          <a:bodyPr>
            <a:normAutofit lnSpcReduction="10000"/>
          </a:bodyPr>
          <a:lstStyle/>
          <a:p>
            <a:r>
              <a:rPr lang="tr-TR" sz="1900" b="1" dirty="0"/>
              <a:t>5. </a:t>
            </a:r>
            <a:r>
              <a:rPr lang="tr-TR" sz="1900" b="1" dirty="0" err="1"/>
              <a:t>Stopword</a:t>
            </a:r>
            <a:r>
              <a:rPr lang="tr-TR" sz="1900" b="1" dirty="0"/>
              <a:t> Temizleme ve Kök Bulma</a:t>
            </a:r>
          </a:p>
          <a:p>
            <a:r>
              <a:rPr lang="tr-TR" b="1" dirty="0" err="1"/>
              <a:t>remove_stopwords_and_stem</a:t>
            </a:r>
            <a:r>
              <a:rPr lang="tr-TR" b="1" dirty="0" smtClean="0"/>
              <a:t>():</a:t>
            </a:r>
            <a:endParaRPr lang="tr-TR" b="1" dirty="0"/>
          </a:p>
          <a:p>
            <a:pPr marL="285750" indent="-285750">
              <a:buFont typeface="Arial" panose="020B0604020202020204" pitchFamily="34" charset="0"/>
              <a:buChar char="•"/>
            </a:pPr>
            <a:r>
              <a:rPr lang="tr-TR" dirty="0"/>
              <a:t>Türkçe </a:t>
            </a:r>
            <a:r>
              <a:rPr lang="tr-TR" dirty="0" err="1"/>
              <a:t>stopwords'leri</a:t>
            </a:r>
            <a:r>
              <a:rPr lang="tr-TR" dirty="0"/>
              <a:t> (ve, ama, de) </a:t>
            </a:r>
            <a:r>
              <a:rPr lang="tr-TR" dirty="0" smtClean="0"/>
              <a:t>çıkarır</a:t>
            </a:r>
            <a:endParaRPr lang="tr-TR" dirty="0"/>
          </a:p>
          <a:p>
            <a:pPr marL="285750" indent="-285750">
              <a:buFont typeface="Arial" panose="020B0604020202020204" pitchFamily="34" charset="0"/>
              <a:buChar char="•"/>
            </a:pPr>
            <a:r>
              <a:rPr lang="tr-TR" dirty="0"/>
              <a:t>Önbellek (</a:t>
            </a:r>
            <a:r>
              <a:rPr lang="tr-TR" dirty="0" err="1"/>
              <a:t>cache</a:t>
            </a:r>
            <a:r>
              <a:rPr lang="tr-TR" dirty="0"/>
              <a:t>) kullanarak kök bulma işlemini </a:t>
            </a:r>
            <a:r>
              <a:rPr lang="tr-TR" dirty="0" smtClean="0"/>
              <a:t>hızlandırır</a:t>
            </a:r>
            <a:endParaRPr lang="tr-TR" dirty="0"/>
          </a:p>
          <a:p>
            <a:pPr marL="285750" indent="-285750">
              <a:buFont typeface="Arial" panose="020B0604020202020204" pitchFamily="34" charset="0"/>
              <a:buChar char="•"/>
            </a:pPr>
            <a:r>
              <a:rPr lang="tr-TR" dirty="0"/>
              <a:t>Kısa kelimeleri (2 harften az) ve sayıları </a:t>
            </a:r>
            <a:r>
              <a:rPr lang="tr-TR" dirty="0" smtClean="0"/>
              <a:t>korur</a:t>
            </a:r>
            <a:endParaRPr lang="tr-TR" dirty="0"/>
          </a:p>
          <a:p>
            <a:pPr marL="285750" indent="-285750">
              <a:buFont typeface="Arial" panose="020B0604020202020204" pitchFamily="34" charset="0"/>
              <a:buChar char="•"/>
            </a:pPr>
            <a:r>
              <a:rPr lang="tr-TR" dirty="0"/>
              <a:t>Tireli kelimeleri (özelleştirilmiş-123) olduğu gibi bırakır</a:t>
            </a:r>
          </a:p>
        </p:txBody>
      </p:sp>
    </p:spTree>
    <p:extLst>
      <p:ext uri="{BB962C8B-B14F-4D97-AF65-F5344CB8AC3E}">
        <p14:creationId xmlns:p14="http://schemas.microsoft.com/office/powerpoint/2010/main" val="392308510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000" b="1" dirty="0"/>
              <a:t>Metin Ön İşleme Adımları</a:t>
            </a:r>
            <a:endParaRPr lang="tr-TR" sz="2000"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916723"/>
            <a:ext cx="5891213" cy="3874477"/>
          </a:xfrm>
        </p:spPr>
      </p:pic>
      <p:sp>
        <p:nvSpPr>
          <p:cNvPr id="4" name="Metin Yer Tutucusu 3"/>
          <p:cNvSpPr>
            <a:spLocks noGrp="1"/>
          </p:cNvSpPr>
          <p:nvPr>
            <p:ph type="body" sz="half" idx="2"/>
          </p:nvPr>
        </p:nvSpPr>
        <p:spPr/>
        <p:txBody>
          <a:bodyPr>
            <a:normAutofit/>
          </a:bodyPr>
          <a:lstStyle/>
          <a:p>
            <a:r>
              <a:rPr lang="tr-TR" b="1" dirty="0"/>
              <a:t>6. Toplu Dosya İşleme</a:t>
            </a:r>
          </a:p>
          <a:p>
            <a:r>
              <a:rPr lang="tr-TR" sz="1400" b="1" dirty="0" err="1"/>
              <a:t>process_all_files</a:t>
            </a:r>
            <a:r>
              <a:rPr lang="tr-TR" sz="1400" b="1" dirty="0"/>
              <a:t>():</a:t>
            </a:r>
          </a:p>
          <a:p>
            <a:endParaRPr lang="tr-TR" sz="1400" dirty="0"/>
          </a:p>
          <a:p>
            <a:pPr marL="285750" indent="-285750">
              <a:buFont typeface="Arial" panose="020B0604020202020204" pitchFamily="34" charset="0"/>
              <a:buChar char="•"/>
            </a:pPr>
            <a:r>
              <a:rPr lang="tr-TR" sz="1400" dirty="0"/>
              <a:t>Tüm SRT dosyalarını tek tek işler</a:t>
            </a:r>
          </a:p>
          <a:p>
            <a:pPr marL="285750" indent="-285750">
              <a:buFont typeface="Arial" panose="020B0604020202020204" pitchFamily="34" charset="0"/>
              <a:buChar char="•"/>
            </a:pPr>
            <a:endParaRPr lang="tr-TR" sz="1400" dirty="0"/>
          </a:p>
          <a:p>
            <a:pPr marL="285750" indent="-285750">
              <a:buFont typeface="Arial" panose="020B0604020202020204" pitchFamily="34" charset="0"/>
              <a:buChar char="•"/>
            </a:pPr>
            <a:r>
              <a:rPr lang="tr-TR" sz="1400" dirty="0"/>
              <a:t>Her dosya için yukarıdaki adımları sırayla uygular</a:t>
            </a:r>
          </a:p>
          <a:p>
            <a:pPr marL="285750" indent="-285750">
              <a:buFont typeface="Arial" panose="020B0604020202020204" pitchFamily="34" charset="0"/>
              <a:buChar char="•"/>
            </a:pPr>
            <a:endParaRPr lang="tr-TR" sz="1400" dirty="0"/>
          </a:p>
          <a:p>
            <a:pPr marL="285750" indent="-285750">
              <a:buFont typeface="Arial" panose="020B0604020202020204" pitchFamily="34" charset="0"/>
              <a:buChar char="•"/>
            </a:pPr>
            <a:r>
              <a:rPr lang="tr-TR" sz="1400" dirty="0"/>
              <a:t>Sonuçları </a:t>
            </a:r>
            <a:r>
              <a:rPr lang="tr-TR" sz="1400" dirty="0" err="1"/>
              <a:t>DataFrame'de</a:t>
            </a:r>
            <a:r>
              <a:rPr lang="tr-TR" sz="1400" dirty="0"/>
              <a:t> saklar</a:t>
            </a:r>
          </a:p>
        </p:txBody>
      </p:sp>
    </p:spTree>
    <p:extLst>
      <p:ext uri="{BB962C8B-B14F-4D97-AF65-F5344CB8AC3E}">
        <p14:creationId xmlns:p14="http://schemas.microsoft.com/office/powerpoint/2010/main" val="2216356432"/>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TM04033919[[fn=Devre]]</Template>
  <TotalTime>83</TotalTime>
  <Words>596</Words>
  <Application>Microsoft Office PowerPoint</Application>
  <PresentationFormat>Geniş ekran</PresentationFormat>
  <Paragraphs>117</Paragraphs>
  <Slides>25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25</vt:i4>
      </vt:variant>
    </vt:vector>
  </HeadingPairs>
  <TitlesOfParts>
    <vt:vector size="29" baseType="lpstr">
      <vt:lpstr>Arial</vt:lpstr>
      <vt:lpstr>Trebuchet MS</vt:lpstr>
      <vt:lpstr>Tw Cen MT</vt:lpstr>
      <vt:lpstr>Devre</vt:lpstr>
      <vt:lpstr>Yapay Zeka ile Film Tema Analizi 🚀 </vt:lpstr>
      <vt:lpstr>Giriş</vt:lpstr>
      <vt:lpstr>Metin Ön İşleme (Text Preprocessing) Nedir?</vt:lpstr>
      <vt:lpstr>Metin Ön İşleme Adımları</vt:lpstr>
      <vt:lpstr>Metin Ön İşleme Adımları</vt:lpstr>
      <vt:lpstr>Metin Ön İşleme Adımları</vt:lpstr>
      <vt:lpstr>Metin Ön İşleme Adımları</vt:lpstr>
      <vt:lpstr>Metin Ön İşleme Adımları</vt:lpstr>
      <vt:lpstr>Metin Ön İşleme Adımları</vt:lpstr>
      <vt:lpstr>Metin Ön İşleme Adımları</vt:lpstr>
      <vt:lpstr>Metin Ön İşleme Adımları</vt:lpstr>
      <vt:lpstr>Metin Ön İşleme Adımları</vt:lpstr>
      <vt:lpstr>Model Eğitim süreci</vt:lpstr>
      <vt:lpstr>Model Eğitim süreci</vt:lpstr>
      <vt:lpstr>Model Eğitim süreci</vt:lpstr>
      <vt:lpstr>Model Eğitim süreci</vt:lpstr>
      <vt:lpstr>Model Eğitim süreci</vt:lpstr>
      <vt:lpstr>Model Eğitim süreci</vt:lpstr>
      <vt:lpstr>Model Eğitim süreci</vt:lpstr>
      <vt:lpstr>Proje arayüzü</vt:lpstr>
      <vt:lpstr>Proje arayüzü</vt:lpstr>
      <vt:lpstr>Proje arayüzü</vt:lpstr>
      <vt:lpstr>Proje arayüzü</vt:lpstr>
      <vt:lpstr>Proje arayüzü</vt:lpstr>
      <vt:lpstr>Proje arayüzü</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ile Film Tema Analizi 🚀</dc:title>
  <dc:creator>Melek</dc:creator>
  <cp:lastModifiedBy>Melek</cp:lastModifiedBy>
  <cp:revision>8</cp:revision>
  <dcterms:created xsi:type="dcterms:W3CDTF">2025-05-10T09:39:03Z</dcterms:created>
  <dcterms:modified xsi:type="dcterms:W3CDTF">2025-05-10T11:02:42Z</dcterms:modified>
</cp:coreProperties>
</file>